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5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9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B209-BA7A-41BA-B7DC-BF756AFDC4F5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9F25F-E89D-4AD2-9D80-137846BC02A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0324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These organisms success can be attributed to their ability to modulate their host immune response through their </a:t>
            </a:r>
            <a:r>
              <a:rPr lang="en-IE" dirty="0" err="1" smtClean="0"/>
              <a:t>secretome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 smtClean="0"/>
              <a:t>inhibiting </a:t>
            </a:r>
            <a:r>
              <a:rPr lang="en-IE" dirty="0" err="1" smtClean="0"/>
              <a:t>endolysosomalacidification</a:t>
            </a:r>
            <a:r>
              <a:rPr lang="en-IE" dirty="0" smtClean="0"/>
              <a:t> in macrophages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3AD08-D2BC-482B-943D-476B906B8EAD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630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These organisms success can be attributed to their ability to modulate their host immune response through their </a:t>
            </a:r>
            <a:r>
              <a:rPr lang="en-IE" dirty="0" err="1" smtClean="0"/>
              <a:t>secretome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 smtClean="0"/>
              <a:t>inhibiting </a:t>
            </a:r>
            <a:r>
              <a:rPr lang="en-IE" dirty="0" err="1" smtClean="0"/>
              <a:t>endolysosomalacidification</a:t>
            </a:r>
            <a:r>
              <a:rPr lang="en-IE" dirty="0" smtClean="0"/>
              <a:t> in macrophages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3AD08-D2BC-482B-943D-476B906B8EAD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091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These organisms success can be attributed to their ability to modulate their host immune response through their </a:t>
            </a:r>
            <a:r>
              <a:rPr lang="en-IE" dirty="0" err="1" smtClean="0"/>
              <a:t>secretome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 smtClean="0"/>
              <a:t>inhibiting </a:t>
            </a:r>
            <a:r>
              <a:rPr lang="en-IE" dirty="0" err="1" smtClean="0"/>
              <a:t>endolysosomalacidification</a:t>
            </a:r>
            <a:r>
              <a:rPr lang="en-IE" dirty="0" smtClean="0"/>
              <a:t> in macrophages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3AD08-D2BC-482B-943D-476B906B8EAD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911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These organisms success can be attributed to their ability to modulate their host immune response through their </a:t>
            </a:r>
            <a:r>
              <a:rPr lang="en-IE" dirty="0" err="1" smtClean="0"/>
              <a:t>secretome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 smtClean="0"/>
              <a:t>inhibiting </a:t>
            </a:r>
            <a:r>
              <a:rPr lang="en-IE" dirty="0" err="1" smtClean="0"/>
              <a:t>endolysosomalacidification</a:t>
            </a:r>
            <a:r>
              <a:rPr lang="en-IE" dirty="0" smtClean="0"/>
              <a:t> in macrophages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3AD08-D2BC-482B-943D-476B906B8EAD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584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These organisms success can be attributed to their ability to modulate their host immune response through their </a:t>
            </a:r>
            <a:r>
              <a:rPr lang="en-IE" dirty="0" err="1" smtClean="0"/>
              <a:t>secretome</a:t>
            </a:r>
            <a:endParaRPr lang="en-IE" dirty="0" smtClean="0"/>
          </a:p>
          <a:p>
            <a:endParaRPr lang="en-IE" dirty="0" smtClean="0"/>
          </a:p>
          <a:p>
            <a:r>
              <a:rPr lang="en-IE" dirty="0" smtClean="0"/>
              <a:t>inhibiting </a:t>
            </a:r>
            <a:r>
              <a:rPr lang="en-IE" dirty="0" err="1" smtClean="0"/>
              <a:t>endolysosomalacidification</a:t>
            </a:r>
            <a:r>
              <a:rPr lang="en-IE" dirty="0" smtClean="0"/>
              <a:t> in macrophages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3AD08-D2BC-482B-943D-476B906B8EAD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80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9496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4327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48155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6624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39870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35087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4363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0613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28101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888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09698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7134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6875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16718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3222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796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1150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921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541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027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19014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1332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CEFA6-2E51-48D2-8D8B-090EA6753609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FE87C-89C0-43BA-B581-DD013F08E87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957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4E37F-5481-4DB4-8C57-21C5C1DFF14C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AF8E7-84DE-44B8-B0BE-D22D63F93C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248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0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9.emf"/><Relationship Id="rId5" Type="http://schemas.openxmlformats.org/officeDocument/2006/relationships/image" Target="../media/image16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>
            <a:spLocks/>
          </p:cNvSpPr>
          <p:nvPr/>
        </p:nvSpPr>
        <p:spPr>
          <a:xfrm>
            <a:off x="996463" y="1289935"/>
            <a:ext cx="10199076" cy="18170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Investigating </a:t>
            </a:r>
            <a:r>
              <a:rPr kumimoji="0" lang="en-I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aggregating and disaggregating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α-</a:t>
            </a:r>
            <a:r>
              <a:rPr kumimoji="0" lang="en-I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synuclein</a:t>
            </a: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 </a:t>
            </a:r>
            <a:r>
              <a:rPr kumimoji="0" lang="en-I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cell models </a:t>
            </a: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of Parkinson’s Disease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4160345" y="3118702"/>
            <a:ext cx="3871311" cy="7277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1867" b="1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Tommy Patton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1867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PhD </a:t>
            </a:r>
            <a:r>
              <a:rPr kumimoji="0" lang="en-IE" sz="1867" b="1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candidate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E" sz="1867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University of Galway, Ireland</a:t>
            </a:r>
          </a:p>
        </p:txBody>
      </p:sp>
      <p:sp>
        <p:nvSpPr>
          <p:cNvPr id="5" name="AutoShape 2" descr="data:image/png;base64,iVBORw0KGgoAAAANSUhEUgAAAW0AAACKCAMAAABW6eueAAAA8FBMVEX///+oAFAAAADg4OCAgICnAE6mAEulAEelAEmkAEWjAEKlAEj6+vrk5OT09PSiAEDY2NidnZ2tra1ERETs7Oy5ubl6enrU1NTMzMyVlZVhYWGGhoazs7PExMRXV1ciIiJxcXGyLGfNhKE3NzdAQEBLS0u3THTu0t7JdJehoaGuJ1/XpLW9TX4oKCjjwcxsbGwQEBDAWYTVl7Dz3ujku8wuLi737PDv2eKgADfXnbSwKWLUkazfr8IbGxtcXFy/ZYXJeZi1PW7IZ5K7O3bMcZnds8GvK2DThqm7WHzAaYeeADDTnK+tBlrKaZbhqMLwz+Bz/6uuAAAS6UlEQVR4nO1cC3vaOLA1Aj8xNg/zDoRngDwBgwkBAk7Tveld3+T//5urGckG0pB0m+ym7afztViRZck+Go1GmrElSUBAQEBAQEBAQEBAQEBAQEBAQEBAQEBAQEBAQEBAQEBAQEBAQEBAQEBAQEDgp2G6TxOKJ9f87Dv5w+FOWg+BbRsI2w4eWhP3s+/pD4W78BUjqcixCLKSNGR/LAj/aJjLpq3uMr1lXLX9pVAqHwhzHBjKM5o1PeJeMU7nn32Lfw4eZc6som/JvpucbEVd1mPLz77LPwO9ps1pVUaXzZBhZTSz9zSK7c8++07/ALT0HR3ibWV7M4kEXdZkFPzFZ9/r7w7PN4BJLtFGb63xtL5sJXlSDvpcvM+9z77f3xq9QGNamfGqjpe6/AXTxuU39fQUk7Jh9tl5LRDW4M/jEjW23OwFfJb03etT1CBy4G78+V+YrY8noQpXkpeffc+/LSbMFJH93kLnOkOaL9YKpvxvrVaMaRnvJrJOZH3y2Xf9m+IyskUCj9siN6dKkk2asqxoSaZT5ktjxzbRnz77vn9L9NRIYtXW7JrPiLHnUEaev5srK8IS/Ofwgh0Ojdny9DueOTQ/NMLlpIojQazj/zF8bZfR/ij8U07qNrVR6E8yJJmLvX7aGieh8Mln3/tvh8WOLgaB5dpat/3FcuYGX9zZsuXbW2UjGzfzsfmAxYzxZ9/9b4YZmCOyntR2VbKiN5de7+yuGTtfx5rrs5571uQrTflmsrz5dnmtg8KR7dfNbqfcWQ3rR//Ro0jW4Kpbr+Z/Yf3WpCQq615r04zkV7b9ntsKbFWT9flYlzXVDhbuJVtsxrQ7VXWb35YuTKSK/1rdWZKJO/EBWRX/k0epkmqpWKsQkvpPmvsJLGG5IgdPc8+bzJkhomkTd62irtZUz03iIlNV1+6SibeijqXHkbtG/W68siOY5Y/trEiaHqzMYJCxMGcwGJRDSlKJSsZhyXyjUi1FyXIcE5lBJi1ZZXrFGzKbq7ACNcLrsAbsmM4eZWlWjR0oijRVw7ZpIg8JM8taxRsp0Vx6w9mjo4Fp0t8sRe1NJn8AJrNHkpv7O2PRgpkvpp94Y5vpFX3kUZNlpKLAa/bY8zGpbILrxSVbVcqnBzmIkzxPpQgx8bCyeLO5SP4oN/HGMZYfForpMl6UGhbSNFmA7ATLIVN+LfQaXFfOQBXFiIZKN0x1eV6G8DGVJVU4XJGsFJ6pstvOkwq/V7wfXiBBoAXrAoTEGRJKdqP9w5S+gjnf3rOf7lUm2Xbf8/m8qbZYIdYLdHo88dZ4SguaXrR/dXao7sow6ogqe4zjiJAG4QmTlOlvnf538BGlQhYyq4wKOPARclyPKq7hNQ0sXj/mmaWt/iixXjanrLuifh9ERYqhIFgkg8cMVlni3B/hWJTqU/jtXEBdtwcp/HGYoamtnExYUm+5MW4Cysr8ftNqbe7H4QyqxdwN7p3IbksNTZTYobrJVZROE+RqlQszIrYtPJOm/VLBZ5McynaZMNVyC/R8z3Z8CGRVUeSnodqob89z5CsJwsYDZztzmO32CnqtMsUxSNnGQdFlbMMZy5Lej2XkJ9CX6KBR+65CbUDcx9bW1OCY0fWiixsmCjUOKd1rFQ2TyNkQMw7sl6RDyQIMUYe8wLZUJ3UUJCbkDDlGPH3qwUtspxsDEmdsJ4oNJo4mSTy/gVwpTgbI3ptsOxd52msOKZEaaxfZrh/DzAGyXSpLHwB/6z8IkFHfCxR5JAebUzmmjnsLKfClRW9OtYwyUkf3TeXUa+Je1dZeVEYv113aZXtKDrFtNgi5soCAQZQ1bYeklF9ku0JVsFmmhJltqqQqcD7FlM8OUiva4SQHov8m29mCRBrSAH8lznatTlag/3Lk+Hh7b++Au7+wocx5vqbd9bTJl6VK2f7al059qbWkbKutp+vJKIhp5+6zHRRZe9nmTu9oEml6ULYpF1fkGIpv5aezMjkpmQNsS9M6yHa2e5VeIV8pxhOtLZPNDoClQvWqwOfJN9nO1aQCMS+KtBfhT6q3nW7V3OrtD5HtsbpPnLGcU/7tpbJYLpDtTci27LfGxnxOVYpxNt86zpIBKKGX3fAWOd6aKyucHxnbICeMbfrI+PxVIIXwiYiO3gI3JvIwW+2xjQslYNshQFi7CnMfa433pHnUQd1Em09T/YJ6Zo/tdDxk26xxth0CWYkLaAxaPiK1i/i+3pbev2Q6gZWNLodqQfFdWFjqS2ViTJQ9tpOLR9dfnyySIP9sk1vW9b/uZ1TjKOcv114PJzCQPBQh5NzqRGzTp0FztwSsVhnF6QYUZ8ZLBxjeZdtCStOQBMJKUMxkVHaZHYEXlPAXRlMVL95ju5EO2c5mOdt5qGcKg4sppCOCF++wLQ3evUDzFErVenLjf2H728akD+aIciePFiOFaZKAa5KkPTL6LVitJzcTUEBa68x1LxfnCvjPXqy+SCIjtcyMA9JOxVNlsKgqJBWP5wlYc/Thb4E+sw5TVHEFg5aawY5kNdDEhhmRYtiFa7G7EhXQFNmalahS+o4KBbBgaiQ0L7M41V1gVzvIXjpku+Sk4gTZHjgpZ3pE2YbmKgO8R+gLnDKyzGDtwp1Sc8VJpVLDsC9/GuD20h5j6kbq4Xox8JgLR5HRk4CyPf6bsv037q/GNGZ32x54KZOLy7liqDBlGgfcCtVwnizi81uVbjdHQdV5IYcpyo+ZmU6nXCsedY6Pp2U0/lKF1UUHp6ZsrttNh9d2Ci82hGiErSHbV+1bSl7qttMeSKV2uw1KftoGUEOjhIn2RS2Va08HUnkKp+MwbhLtdt3Mt9udIqZvTbOBV02P370bsIAFzf+octPug3JQ50yPazw4Sl1QmXVdCKBiS0hVQ0uclZNPjZuxYY+gWw7FT5VJp2SZToZ8yLr3LRRIu+aYVqrxa+6TAFPKo61o9iOsDG3mVtBam6/oo1EXVNnoiondQks+zDeoaWR/xtzD1+eXPYka3toBG5DKS4EQclH9iKXBD6DUpa2RVeY/au4fAsjVWpcnJ6CYwQWMax11PJ6dK5ztVrO54LYL1fBjXMNTkw9Uif7oeZNRjHaMfPPZTxIhFf9lt1sZuf2ZOwZZ1fosJgpI9pN0RWn0e82NJPX93sagf6oP4Y6JMcFR0W/amgKDQo79so/468Bjy3ZN13FjW33caBHb5yOAfyl5nnTJ/6Bsb5Dt5GKu7q4nZVmE8ryJ3l4wJdUkMRtB2W72eJllEIQb2L0TyjYrEdvzvVPVIpzvb+Jpf92unvUAs36Lss1sOm907nnndyzm74my3W9hmd6zRajee60dAcDTvmzrXEDHlG3/lOFMMk1pzv+gmqT/lV9qvM22Gf+j8N6p6Rnbyn0L4bd2NIl7ehPqZNQkJ6zMnfY22/FC4g9CwXkv2/sCSpfiiAfOtgm96Wtakx4gCZpk842V6T9jW+jtNxG+csA9M2EU5ZizvQlgJyUWu6Z5wYbJdqhJvurh/IjRmAf2XAV2wC1ApcX29EIv5IKzvTbYvhWwDR4DZJs7IUNP5WmL2dsidv5tYHyIci6dsW2QB5Ybsa0eZpv7fNQzCXSKfPppj/AbgfkW5T7fr+YxlKEmWetbTfKM7fClHPlmgbL9agiPAMM3NteFr6LaEw/Q4mw/2LAppav/S0smzznbf2OR6LUnGVehWv+l2lNVAKQGiWo18e794Z+DGc8fld5rT3wI5vtrFFn+0qQI+FrSA2VMqXUllkYLMIASzWfB3frL8VLxW8I2q61iuxP/D59rB5lht1CYkk7+7aL/Np4t3WM6qhLQ2/669R3WD6Em8Z69mG0fWEqWw1gl6apBfyys3rRMalvCr8V/4Qw9B/kAsD3ZkaEIwSZhUdOMSm2vPfiA1sUVnqyFTkuJS3nYMNRk8WyLtWmFrbEb+bjd270weZj0MD4YZ8n55Xc4i/R265nz+FD8zj7bZgL9vE6VdONSqkJWJcm5JW1waA1IxaSnSTfXBQdMOkemOXZGKh0XKuCMsOjpI0miZTpQjmSlAvqBzUIY2mClcfxYKXBsMVaHYdRDlvvsLO5rt+jF4BmK02aK4FuCMgQH4AV4gJw6RorSw0eENnCM9hcpzJJDtiMD2ouMOzdk29P3O0n7dqD6Z7ItDRkxU6CRxaFxn7gFT2sOIV2DkiVSkqwpBEw5wHQWL8OLh3FamCausuAag7mgyqN2qreZAu1AyamQRKGC1Sa2wXs8NSAdnsHdaswvmUC/8QVUlyYs9qKNntTbrPRxWOp7tMVUmO4Wuyv3/vX1PU/OQrbX+310MFjqe7Y7KFoX4DfjXnjmE8fJ1BpiiAOcxCjVAZDJIvLQb4lsF6ADEhC2KjFGSjwOMIFdBQ0eEX6FQ7bammuQVSP0zIdOzByBPofQlzjSfJVgHmAHlE/2u2i39yCSUkVnwcL2ZJ/tp2tqAfJ0yDZ63OUt44fXNs/ZJukOPOwu2ymULfSqWyDbDpKBbFdAumqkEzoZkW2Tsy2B5MXpyBiy6ddhjnkIBswSFldIaX+udGtdM2Q5PIKnvXbboEUHDaxH6rBxkCdl67sK3ge+u6Q+TJZrdIIpHrO3+cYHMBuKLmqSpeSiTzK2SEaK5EX7jz3JM7bjFhlae2xLdWKycA7JWnXyeRYMXCPVbGWKNFMF22CCGepnZxvxlyVTrldrLFwSgkiyZFBGmazuxGMx0NqpnsFLtuGvWameL9I5AZsuV+mYKmADCXJcel7B+8CskuTGWwcbnPuU5mzzbTY7Xc4QY0PT7DlLT/zZbLSY3WAYoD+JZkr74JbU92xTjZyTprts1+hwx1g9yva0Wj3mbCeqYax18ZawKKAX2EY9wKtBMTxCttMlVNvVUDRTjuOkaDp1HL+tEOaTjoIUL+om7SlSl7C/Vmk6KXexe80oQOXDgEtw3btRZXuOS0vZOB+dwz+K0RcbXGR2k/9J//FPDyjGKNTer7wLUo6CpSK2qeRU27tsS9OOwyhDTZLGK0CT1Hfi6XFqe4nt+lAKMzFmrZxjmgTpqoadnRkS0qZtV1e3KemCxc8ytmkTiWG5ALeaZYq/U6TDifUSD+b+QICqkGXY6daXGDcck5uRGjabqER6wdYuYYv8YNm/n9jM6rYPvxGcjeJIKsyqAN1aYKIasT0gbSbFfJbMW4xtBzlGTq4woPBVtiUM1Tah6qMwL78Nez1GexsZzvKRAmmrAPYPzCUpNCelbscE5YKzsvnxbKNw60tZmRvha5OKwpeGXuiS7CncIHxkBGv9r2dnvVkTvJOvvTJZjHhZoeQxac2RrQUogQ3GRYlZgNKxxSxAKQP9UYf+6mCwbGRX78QOb9mmkpwZQMgTteHzz2qWzAtg+6jNcrEZZPsIKmbxc3WwN1MsSr/OBtu/wDZobjl49CbNbSi3fY6r9Vhk2c0UsEvc8+gDDrqq2gs3CaGXrzkSOtzeyoJONMukgS87gcQ7DRiziKvIOiC5XA4CvVO35NYBAy8D655yvc6uvmAvJhXIRWgFDwgPhweYJazQojqa52RDzYtsF0kFxlYegrFpbUNYSjVoxi12O3SF08XgwSLNtySrTMjHv3p4D4E7sRN7d8Wi6RvXC3bM6Fms5/b1PTtbvsFots1rddPxOUin0lWUZjMdj6OZ5lhg6fE/opcs8HQccx36S9m24tSQs4oltkQML0jRRNqMLkm/5i+skg7r7mEOAnviLKA4lWa1sVYkh20opFi7NEnLxS0s8mrlPwVcvu+8asB2X5OacrdjRnsbXdP2V5B4jfzGm+5WFWLFrj4tLq+2IsdXhfqq8csEq0329qZ0/gUSWdbgC5eL+XwBX73Uwlfc1V3Of+SjGR/yftDPo5itZmq/DNcUm603WJMnO75hWUmqFDtfvVRGvcDY8m2Ir3n9c4zUUFT7y9bXZ3sn+9rDf/KWzVB/qwdjWwUOw+T8+ZdP//fEgxfkZ3vYMjPGY4v7Xu+UFdF8EWz5M/CQP3k+0tUZCzqT/bu/5Ih2RZb9EXPMLxfXGxMDjpUb4Wn/OXg3QDe8quBymbb5t+jk05NztXWizr+hcKtnd+oNDgVNkP3T8JoYI6wtZmySpOt3/tWAwL2zJ73rFvuWq7Z5ZK+g6b4g+x24Q1tD9blx0gr96tpodv14+W3OLEPl3Gd7V+vPvt/fHGMb91K5bTdpaaFOcc/PbrxHvrDHTMUW34V+L3o3kcORrhGb9h1zEisjb3M9d7drIFlviijLD8BCDT+WcdIaj/k6R9bdc0WOfDWypotPd30M3LWh8Y0SNRZ+F1D2YR3P00ljLabHD8OsH364f2ejKlIwutIXwcMfCm8c2LvfPQ+hqHYwFnL98eiN/ZihU6OEQ0nqRswfi7nx34LXm28emoGiqkrQfNjMe0Kq/33shj8KCAgICAgICAgICAgICAgICAgICAgICAgICAgICAgICAgICAgICAgICAgICAi8jP8HaBDmP478kf8AAAAASUVORK5CYII="/>
          <p:cNvSpPr>
            <a:spLocks noChangeAspect="1" noChangeArrowheads="1"/>
          </p:cNvSpPr>
          <p:nvPr/>
        </p:nvSpPr>
        <p:spPr bwMode="auto">
          <a:xfrm>
            <a:off x="155575" y="-216876"/>
            <a:ext cx="304800" cy="37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351" b="0" i="0" u="none" strike="noStrike" kern="0" cap="none" spc="0" normalizeH="0" baseline="0" noProof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8" name="Rectangle 7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 flipV="1">
            <a:off x="-277401" y="6402880"/>
            <a:ext cx="12688585" cy="617651"/>
            <a:chOff x="-308225" y="-216877"/>
            <a:chExt cx="12688585" cy="617650"/>
          </a:xfrm>
        </p:grpSpPr>
        <p:sp>
          <p:nvSpPr>
            <p:cNvPr id="11" name="Rectangle 10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50" name="Picture 2" descr="https://stories.nuigalway.ie/research-and-innovation-strategy/assets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119" y="4585798"/>
            <a:ext cx="3621763" cy="89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2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199" y="400773"/>
            <a:ext cx="10515600" cy="834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Disaggregating compounds vs FN075 toxicity in SH-SY5Y cells  </a:t>
            </a:r>
            <a:endParaRPr kumimoji="0" lang="en-IE" sz="32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AutoShape 6" descr="Vector ponder emoticon Stock Vector Image by ©yayayoyo #173773006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71978" y="1751993"/>
            <a:ext cx="28776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25 µm or 50 µm 1 </a:t>
            </a: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hr </a:t>
            </a:r>
            <a:r>
              <a:rPr kumimoji="0" lang="en-I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pre-treatment with DC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100 µm FN075 </a:t>
            </a:r>
            <a:r>
              <a:rPr kumimoji="0" lang="en-IE" sz="20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of </a:t>
            </a:r>
            <a:r>
              <a:rPr kumimoji="0" lang="en-IE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48 hours</a:t>
            </a:r>
            <a:endParaRPr kumimoji="0" lang="en-IE" sz="20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146959"/>
              </p:ext>
            </p:extLst>
          </p:nvPr>
        </p:nvGraphicFramePr>
        <p:xfrm>
          <a:off x="4986338" y="992461"/>
          <a:ext cx="2700337" cy="319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Prism 8" r:id="rId4" imgW="3700034" imgH="4372630" progId="Prism8.Document">
                  <p:embed/>
                </p:oleObj>
              </mc:Choice>
              <mc:Fallback>
                <p:oleObj name="Prism 8" r:id="rId4" imgW="3700034" imgH="4372630" progId="Prism8.Document">
                  <p:embed/>
                  <p:pic>
                    <p:nvPicPr>
                      <p:cNvPr id="18" name="Object 1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86338" y="992461"/>
                        <a:ext cx="2700337" cy="319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0238537"/>
              </p:ext>
            </p:extLst>
          </p:nvPr>
        </p:nvGraphicFramePr>
        <p:xfrm>
          <a:off x="4986338" y="3862388"/>
          <a:ext cx="2700337" cy="318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Prism 8" r:id="rId6" imgW="3700034" imgH="4372630" progId="Prism8.Document">
                  <p:embed/>
                </p:oleObj>
              </mc:Choice>
              <mc:Fallback>
                <p:oleObj name="Prism 8" r:id="rId6" imgW="3700034" imgH="4372630" progId="Prism8.Document">
                  <p:embed/>
                  <p:pic>
                    <p:nvPicPr>
                      <p:cNvPr id="21" name="Object 2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86338" y="3862388"/>
                        <a:ext cx="2700337" cy="3189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680331"/>
              </p:ext>
            </p:extLst>
          </p:nvPr>
        </p:nvGraphicFramePr>
        <p:xfrm>
          <a:off x="8307388" y="3867150"/>
          <a:ext cx="2700337" cy="318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Prism 8" r:id="rId8" imgW="3700034" imgH="4363626" progId="Prism8.Document">
                  <p:embed/>
                </p:oleObj>
              </mc:Choice>
              <mc:Fallback>
                <p:oleObj name="Prism 8" r:id="rId8" imgW="3700034" imgH="4363626" progId="Prism8.Document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307388" y="3867150"/>
                        <a:ext cx="2700337" cy="3184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025007"/>
              </p:ext>
            </p:extLst>
          </p:nvPr>
        </p:nvGraphicFramePr>
        <p:xfrm>
          <a:off x="8307388" y="946424"/>
          <a:ext cx="2698750" cy="318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Prism 8" r:id="rId10" imgW="3700034" imgH="4372630" progId="Prism8.Document">
                  <p:embed/>
                </p:oleObj>
              </mc:Choice>
              <mc:Fallback>
                <p:oleObj name="Prism 8" r:id="rId10" imgW="3700034" imgH="4372630" progId="Prism8.Document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307388" y="946424"/>
                        <a:ext cx="2698750" cy="318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773418"/>
              </p:ext>
            </p:extLst>
          </p:nvPr>
        </p:nvGraphicFramePr>
        <p:xfrm>
          <a:off x="1349375" y="3860800"/>
          <a:ext cx="2700338" cy="317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Prism 8" r:id="rId12" imgW="3700034" imgH="4354262" progId="Prism8.Document">
                  <p:embed/>
                </p:oleObj>
              </mc:Choice>
              <mc:Fallback>
                <p:oleObj name="Prism 8" r:id="rId12" imgW="3700034" imgH="4354262" progId="Prism8.Document">
                  <p:embed/>
                  <p:pic>
                    <p:nvPicPr>
                      <p:cNvPr id="20" name="Object 19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49375" y="3860800"/>
                        <a:ext cx="2700338" cy="3176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406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400774"/>
            <a:ext cx="10515600" cy="708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Future plans </a:t>
            </a:r>
            <a:endParaRPr kumimoji="0" lang="en-IE" sz="32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AutoShape 6" descr="Vector ponder emoticon Stock Vector Image by ©yayayoyo #173773006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36497" y="1238009"/>
            <a:ext cx="942456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FN075 has potential as a tool for modelling PD in vitro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Quantification of its aggregation ability in SH-SY5Y cells is required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Test on differentiated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cells with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dopaminergic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phenotype</a:t>
            </a: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Identification of synergistic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effects with other parkinsonian insults </a:t>
            </a: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Further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investigation of disaggregating compounds warranted 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Timing window if compounds given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post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FN075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Do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they reduce/prevent aggregation in a PD cell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model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Off target toxicity- inflammatory markers, oxidative stress?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If any protective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effects against other parkinsonian insults </a:t>
            </a: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pic>
        <p:nvPicPr>
          <p:cNvPr id="17" name="Picture 6" descr="Question Emoji Photos, Images &amp; Pictures | Shutterstock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6F7F9"/>
              </a:clrFrom>
              <a:clrTo>
                <a:srgbClr val="F6F7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1" b="10232"/>
          <a:stretch/>
        </p:blipFill>
        <p:spPr bwMode="auto">
          <a:xfrm>
            <a:off x="294140" y="4084942"/>
            <a:ext cx="1285407" cy="106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23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73129" y="516436"/>
            <a:ext cx="10515600" cy="703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Acknowledgements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678762" y="2994461"/>
            <a:ext cx="242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Prof Eilís Dowd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Dr </a:t>
            </a: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Declan </a:t>
            </a:r>
            <a:r>
              <a:rPr kumimoji="0" lang="en-I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McKernan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Dr Giulia </a:t>
            </a:r>
            <a:r>
              <a:rPr kumimoji="0" lang="en-I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Comini</a:t>
            </a:r>
            <a:endParaRPr kumimoji="0" lang="en-IE" sz="18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Ms Saoirse Ryan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Ms Sarah </a:t>
            </a:r>
            <a:r>
              <a:rPr kumimoji="0" lang="en-I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Crudden</a:t>
            </a:r>
            <a:endParaRPr kumimoji="0" lang="en-IE" sz="18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Ms </a:t>
            </a: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Sienna </a:t>
            </a:r>
            <a:r>
              <a:rPr kumimoji="0" lang="en-I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Stucke</a:t>
            </a:r>
            <a:endParaRPr kumimoji="0" lang="en-IE" sz="18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Ms Robyn </a:t>
            </a:r>
            <a:r>
              <a:rPr kumimoji="0" lang="en-I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Gaffey</a:t>
            </a:r>
            <a:endParaRPr kumimoji="0" lang="en-IE" sz="18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Dr Danny Kerr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Dr Claire </a:t>
            </a:r>
            <a:r>
              <a:rPr kumimoji="0" lang="en-I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Feerick</a:t>
            </a:r>
            <a:endParaRPr kumimoji="0" lang="en-IE" sz="18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Dr Erin Molloy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pic>
        <p:nvPicPr>
          <p:cNvPr id="12290" name="Picture 2" descr="University of Galway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34" b="15269"/>
          <a:stretch/>
        </p:blipFill>
        <p:spPr bwMode="auto">
          <a:xfrm>
            <a:off x="617934" y="2099147"/>
            <a:ext cx="3291005" cy="83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014" y="5934983"/>
            <a:ext cx="2407213" cy="763307"/>
          </a:xfrm>
          <a:prstGeom prst="rect">
            <a:avLst/>
          </a:prstGeom>
        </p:spPr>
      </p:pic>
      <p:pic>
        <p:nvPicPr>
          <p:cNvPr id="12292" name="Picture 4" descr="Umeå University - Faculty of Science and Technology Master in Mathematic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725" y="1957937"/>
            <a:ext cx="2044408" cy="78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5008725" y="2994461"/>
            <a:ext cx="242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Dr Andrew Cairns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Dr </a:t>
            </a:r>
            <a:r>
              <a:rPr kumimoji="0" lang="en-I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Jörgen</a:t>
            </a: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</a:t>
            </a:r>
            <a:r>
              <a:rPr kumimoji="0" lang="en-I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Ådén</a:t>
            </a:r>
            <a:endParaRPr kumimoji="0" lang="en-IE" sz="18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Prof  Fredrik Almqvist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6859" b="15093"/>
          <a:stretch/>
        </p:blipFill>
        <p:spPr>
          <a:xfrm>
            <a:off x="8043690" y="2033514"/>
            <a:ext cx="345941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0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400774"/>
            <a:ext cx="10515600" cy="708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FN075 Structure</a:t>
            </a:r>
            <a:endParaRPr kumimoji="0" lang="en-IE" sz="32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31249" y="1585875"/>
            <a:ext cx="2860711" cy="21149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612455" y="6488668"/>
            <a:ext cx="35115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6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(</a:t>
            </a:r>
            <a:r>
              <a:rPr kumimoji="0" lang="en-I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Åberg</a:t>
            </a:r>
            <a:r>
              <a:rPr kumimoji="0" lang="en-IE" sz="16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et al., 2005</a:t>
            </a:r>
            <a:r>
              <a:rPr kumimoji="0" lang="en-IE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; Horvath </a:t>
            </a:r>
            <a:r>
              <a:rPr kumimoji="0" lang="en-IE" sz="16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et al., </a:t>
            </a:r>
            <a:r>
              <a:rPr kumimoji="0" lang="en-IE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2012)</a:t>
            </a:r>
            <a:endParaRPr kumimoji="0" lang="en-IE" sz="16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5916" y="1359534"/>
            <a:ext cx="8561372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Synthetic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small molecule </a:t>
            </a:r>
            <a:r>
              <a:rPr kumimoji="0" lang="en-I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peptidomimetic</a:t>
            </a: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800100" marR="0" lvl="1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Dihydro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thiazolo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ring-fused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2-pyridone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core</a:t>
            </a:r>
          </a:p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Free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carboxylic acid with a peptide-like backbone</a:t>
            </a: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800100" marR="0" lvl="1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Mimic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a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C-terminal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β-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sheet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peptide</a:t>
            </a:r>
          </a:p>
          <a:p>
            <a:pPr marL="800100" marR="0" lvl="1" indent="-3429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Target macromolecular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assembly via protein-protein interactions</a:t>
            </a:r>
          </a:p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Naphthyl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and CF₃-phenyl groups mimic hydrophobic side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chains</a:t>
            </a:r>
          </a:p>
          <a:p>
            <a:pPr marL="914400" marR="0" lvl="1" indent="-45720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Allow targeting of 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β-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sheet hydrophobic regions</a:t>
            </a:r>
          </a:p>
        </p:txBody>
      </p:sp>
      <p:sp>
        <p:nvSpPr>
          <p:cNvPr id="9" name="Oval 8"/>
          <p:cNvSpPr/>
          <p:nvPr/>
        </p:nvSpPr>
        <p:spPr>
          <a:xfrm>
            <a:off x="9484541" y="2319153"/>
            <a:ext cx="1593456" cy="1381701"/>
          </a:xfrm>
          <a:prstGeom prst="ellipse">
            <a:avLst/>
          </a:prstGeom>
          <a:noFill/>
          <a:ln>
            <a:solidFill>
              <a:srgbClr val="253356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99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400774"/>
            <a:ext cx="10515600" cy="708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FN075 Mechanism</a:t>
            </a:r>
            <a:endParaRPr kumimoji="0" lang="en-IE" sz="32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8104899" y="6488668"/>
            <a:ext cx="40277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6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(Horvath et al., 2012; </a:t>
            </a:r>
            <a:r>
              <a:rPr kumimoji="0" lang="en-I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Chermenina</a:t>
            </a:r>
            <a:r>
              <a:rPr kumimoji="0" lang="en-IE" sz="16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et al., 2015)</a:t>
            </a:r>
          </a:p>
        </p:txBody>
      </p:sp>
      <p:sp>
        <p:nvSpPr>
          <p:cNvPr id="6" name="Rectangle 5"/>
          <p:cNvSpPr/>
          <p:nvPr/>
        </p:nvSpPr>
        <p:spPr>
          <a:xfrm>
            <a:off x="695915" y="1360800"/>
            <a:ext cx="10487277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FN075 binds to α-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synuclein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monomers and accelerates their conversion into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fibrillar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aggregates</a:t>
            </a:r>
          </a:p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Effectively promoting </a:t>
            </a: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α-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synuclein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pathology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Produce sensorimotor impairments &amp; dopaminergic degeneration in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mice</a:t>
            </a:r>
          </a:p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This pro-aggregating activity makes FN075 a useful research tool for studying the mechanisms of α-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synuclein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toxicity and for developing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PD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models</a:t>
            </a:r>
          </a:p>
          <a:p>
            <a:pPr marL="380990" marR="0" lvl="0" indent="-38099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IE" sz="2400" b="0" i="0" u="none" strike="noStrike" kern="1200" cap="none" spc="0" normalizeH="0" baseline="0" noProof="0" dirty="0" smtClean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600344" y="4718968"/>
            <a:ext cx="8678418" cy="1826344"/>
            <a:chOff x="744378" y="4662324"/>
            <a:chExt cx="8678418" cy="182634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39063" y="4662324"/>
              <a:ext cx="6783733" cy="182634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</a:blip>
            <a:stretch>
              <a:fillRect/>
            </a:stretch>
          </p:blipFill>
          <p:spPr>
            <a:xfrm>
              <a:off x="744378" y="4902003"/>
              <a:ext cx="1752133" cy="12953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00948" y="5208111"/>
              <a:ext cx="333679" cy="3125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092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400774"/>
            <a:ext cx="10515600" cy="708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Disaggregating compounds</a:t>
            </a:r>
            <a:endParaRPr kumimoji="0" lang="en-IE" sz="32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AutoShape 6" descr="Vector ponder emoticon Stock Vector Image by ©yayayoyo #173773006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23" y="2464376"/>
            <a:ext cx="2160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34" y="2477965"/>
            <a:ext cx="2565391" cy="1786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236" y="2464376"/>
            <a:ext cx="2619891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029" y="4754500"/>
            <a:ext cx="2580026" cy="1539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081" y="4749269"/>
            <a:ext cx="2586081" cy="154979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Rectangle 21"/>
          <p:cNvSpPr/>
          <p:nvPr/>
        </p:nvSpPr>
        <p:spPr>
          <a:xfrm>
            <a:off x="1261623" y="1246038"/>
            <a:ext cx="994971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Targeting pathogenic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α-</a:t>
            </a:r>
            <a:r>
              <a:rPr kumimoji="0" lang="en-I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synuclein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could potentially slow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disease 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progression</a:t>
            </a:r>
          </a:p>
          <a:p>
            <a:pPr marL="380990" marR="0" lvl="0" indent="-38099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45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74396" y="1785257"/>
            <a:ext cx="8843209" cy="3788229"/>
            <a:chOff x="806073" y="1016216"/>
            <a:chExt cx="10515600" cy="6038527"/>
          </a:xfrm>
        </p:grpSpPr>
        <p:sp>
          <p:nvSpPr>
            <p:cNvPr id="12" name="Rectangle 11"/>
            <p:cNvSpPr/>
            <p:nvPr/>
          </p:nvSpPr>
          <p:spPr>
            <a:xfrm>
              <a:off x="2178683" y="1016216"/>
              <a:ext cx="7808047" cy="6038527"/>
            </a:xfrm>
            <a:prstGeom prst="rect">
              <a:avLst/>
            </a:prstGeom>
            <a:solidFill>
              <a:srgbClr val="DEEBF7"/>
            </a:solidFill>
            <a:ln>
              <a:solidFill>
                <a:srgbClr val="253356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700213" y="2075067"/>
              <a:ext cx="6727317" cy="42682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61B0"/>
                </a:buClr>
                <a:buSzTx/>
                <a:buFontTx/>
                <a:buNone/>
                <a:tabLst/>
                <a:defRPr/>
              </a:pPr>
              <a:endPara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61B0"/>
                </a:buClr>
                <a:buSzTx/>
                <a:buFontTx/>
                <a:buNone/>
                <a:tabLst/>
                <a:defRPr/>
              </a:pPr>
              <a:r>
                <a:rPr kumimoji="0" lang="en-I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Investigate FN075 as a tool for in </a:t>
              </a:r>
              <a:r>
                <a:rPr kumimoji="0" lang="en-IE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vitro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61B0"/>
                </a:buClr>
                <a:buSzTx/>
                <a:buFontTx/>
                <a:buNone/>
                <a:tabLst/>
                <a:defRPr/>
              </a:pPr>
              <a:r>
                <a:rPr kumimoji="0" lang="en-I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 modelling of α-</a:t>
              </a:r>
              <a:r>
                <a:rPr kumimoji="0" lang="en-IE" sz="2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synuclein</a:t>
              </a:r>
              <a:r>
                <a:rPr kumimoji="0" lang="en-I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 aggregation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61B0"/>
                </a:buClr>
                <a:buSzTx/>
                <a:buFontTx/>
                <a:buNone/>
                <a:tabLst/>
                <a:defRPr/>
              </a:pPr>
              <a:endPara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261B0"/>
                </a:buClr>
                <a:buSzTx/>
                <a:buFontTx/>
                <a:buNone/>
                <a:tabLst/>
                <a:defRPr/>
              </a:pPr>
              <a:r>
                <a:rPr kumimoji="0" lang="en-IE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rPr>
                <a:t>Secondly do the novel disaggregating compounds have therapeutic potential to prevent aggregation in vitro</a:t>
              </a:r>
              <a:endPara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endParaRPr>
            </a:p>
          </p:txBody>
        </p:sp>
        <p:sp>
          <p:nvSpPr>
            <p:cNvPr id="2" name="Title 1"/>
            <p:cNvSpPr txBox="1">
              <a:spLocks/>
            </p:cNvSpPr>
            <p:nvPr/>
          </p:nvSpPr>
          <p:spPr>
            <a:xfrm>
              <a:off x="806073" y="1293374"/>
              <a:ext cx="10515600" cy="70891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Gill Sans MT" panose="020B0502020104020203" pitchFamily="34" charset="0"/>
                  <a:ea typeface="+mj-ea"/>
                  <a:cs typeface="+mj-cs"/>
                </a:rPr>
                <a:t>Aim</a:t>
              </a:r>
              <a:endParaRPr kumimoji="0" lang="en-IE" sz="3200" b="1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227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itle 1"/>
          <p:cNvSpPr txBox="1">
            <a:spLocks/>
          </p:cNvSpPr>
          <p:nvPr/>
        </p:nvSpPr>
        <p:spPr>
          <a:xfrm>
            <a:off x="838200" y="400774"/>
            <a:ext cx="10515600" cy="708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Methods</a:t>
            </a:r>
            <a:endParaRPr kumimoji="0" lang="en-IE" sz="32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776" t="37999" r="1019" b="10115"/>
          <a:stretch/>
        </p:blipFill>
        <p:spPr>
          <a:xfrm>
            <a:off x="3580204" y="1271424"/>
            <a:ext cx="1890012" cy="155809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l="8841"/>
          <a:stretch/>
        </p:blipFill>
        <p:spPr>
          <a:xfrm>
            <a:off x="9689690" y="1277202"/>
            <a:ext cx="1885309" cy="155231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838200" y="1453196"/>
            <a:ext cx="24414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SH-SY5Y </a:t>
            </a:r>
            <a:r>
              <a:rPr kumimoji="0" lang="en-I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neuroblastoma</a:t>
            </a: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cell </a:t>
            </a: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line possess </a:t>
            </a: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dopaminergic neuron-like properties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57444" y="1453196"/>
            <a:ext cx="28541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SH-SY5Y cell </a:t>
            </a: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line that </a:t>
            </a: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have been </a:t>
            </a: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genetically altered </a:t>
            </a: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through stable transfection with TagGPF2-α-</a:t>
            </a:r>
            <a:r>
              <a:rPr kumimoji="0" lang="en-I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synuclein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914" y="3066316"/>
            <a:ext cx="7312238" cy="353145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8113374" y="3951027"/>
            <a:ext cx="930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Toxicity</a:t>
            </a: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044078" y="5646340"/>
            <a:ext cx="1923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α-</a:t>
            </a:r>
            <a:r>
              <a:rPr kumimoji="0" lang="en-I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synucleinopathy</a:t>
            </a: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90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AutoShape 6" descr="Vector ponder emoticon Stock Vector Image by ©yayayoyo #173773006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Title 1"/>
          <p:cNvSpPr txBox="1">
            <a:spLocks/>
          </p:cNvSpPr>
          <p:nvPr/>
        </p:nvSpPr>
        <p:spPr>
          <a:xfrm>
            <a:off x="838200" y="400774"/>
            <a:ext cx="10515600" cy="9535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A</a:t>
            </a:r>
            <a:r>
              <a:rPr kumimoji="0" lang="en-IE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ggregated 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α-</a:t>
            </a:r>
            <a:r>
              <a:rPr kumimoji="0" lang="en-IE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synuclein</a:t>
            </a:r>
            <a:endParaRPr kumimoji="0" lang="en-IE" sz="32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j-ea"/>
              <a:cs typeface="+mj-cs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7069434" y="1439435"/>
            <a:ext cx="4176000" cy="369792"/>
            <a:chOff x="2790385" y="0"/>
            <a:chExt cx="2004853" cy="1113807"/>
          </a:xfrm>
        </p:grpSpPr>
        <p:sp>
          <p:nvSpPr>
            <p:cNvPr id="98" name="Rounded Rectangle 97"/>
            <p:cNvSpPr/>
            <p:nvPr/>
          </p:nvSpPr>
          <p:spPr>
            <a:xfrm>
              <a:off x="2790385" y="0"/>
              <a:ext cx="2004853" cy="1113807"/>
            </a:xfrm>
            <a:prstGeom prst="roundRect">
              <a:avLst>
                <a:gd name="adj" fmla="val 10000"/>
              </a:avLst>
            </a:prstGeom>
            <a:solidFill>
              <a:srgbClr val="DEEBF7"/>
            </a:solidFill>
            <a:ln w="19050">
              <a:solidFill>
                <a:srgbClr val="253356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99" name="Rounded Rectangle 4"/>
            <p:cNvSpPr txBox="1"/>
            <p:nvPr/>
          </p:nvSpPr>
          <p:spPr>
            <a:xfrm>
              <a:off x="2823007" y="32622"/>
              <a:ext cx="1939609" cy="104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marR="0" lvl="0" indent="0" algn="ctr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α-</a:t>
              </a:r>
              <a:r>
                <a:rPr kumimoji="0" lang="en-US" sz="2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synuclein</a:t>
              </a: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overexpressing cells</a:t>
              </a: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962526" y="1444210"/>
            <a:ext cx="4176000" cy="369792"/>
            <a:chOff x="2790385" y="0"/>
            <a:chExt cx="2004853" cy="1113807"/>
          </a:xfrm>
        </p:grpSpPr>
        <p:sp>
          <p:nvSpPr>
            <p:cNvPr id="95" name="Rounded Rectangle 94"/>
            <p:cNvSpPr/>
            <p:nvPr/>
          </p:nvSpPr>
          <p:spPr>
            <a:xfrm>
              <a:off x="2790385" y="0"/>
              <a:ext cx="2004853" cy="1113807"/>
            </a:xfrm>
            <a:prstGeom prst="roundRect">
              <a:avLst>
                <a:gd name="adj" fmla="val 10000"/>
              </a:avLst>
            </a:prstGeom>
            <a:solidFill>
              <a:srgbClr val="DEEBF7"/>
            </a:solidFill>
            <a:ln w="19050">
              <a:solidFill>
                <a:srgbClr val="253356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96" name="Rounded Rectangle 4"/>
            <p:cNvSpPr txBox="1"/>
            <p:nvPr/>
          </p:nvSpPr>
          <p:spPr>
            <a:xfrm>
              <a:off x="2823007" y="32622"/>
              <a:ext cx="1939609" cy="104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marR="0" lvl="0" indent="0" algn="ctr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Regular SH-SY5Y</a:t>
              </a: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33" y="2006684"/>
            <a:ext cx="11748010" cy="47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AutoShape 6" descr="Vector ponder emoticon Stock Vector Image by ©yayayoyo #173773006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Title 1"/>
          <p:cNvSpPr txBox="1">
            <a:spLocks/>
          </p:cNvSpPr>
          <p:nvPr/>
        </p:nvSpPr>
        <p:spPr>
          <a:xfrm>
            <a:off x="838200" y="400774"/>
            <a:ext cx="10515600" cy="9535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Cytotoxicity of FN075</a:t>
            </a:r>
          </a:p>
        </p:txBody>
      </p:sp>
      <p:grpSp>
        <p:nvGrpSpPr>
          <p:cNvPr id="97" name="Group 96"/>
          <p:cNvGrpSpPr/>
          <p:nvPr/>
        </p:nvGrpSpPr>
        <p:grpSpPr>
          <a:xfrm>
            <a:off x="7069434" y="1439435"/>
            <a:ext cx="4176000" cy="369792"/>
            <a:chOff x="2790385" y="0"/>
            <a:chExt cx="2004853" cy="1113807"/>
          </a:xfrm>
        </p:grpSpPr>
        <p:sp>
          <p:nvSpPr>
            <p:cNvPr id="98" name="Rounded Rectangle 97"/>
            <p:cNvSpPr/>
            <p:nvPr/>
          </p:nvSpPr>
          <p:spPr>
            <a:xfrm>
              <a:off x="2790385" y="0"/>
              <a:ext cx="2004853" cy="1113807"/>
            </a:xfrm>
            <a:prstGeom prst="roundRect">
              <a:avLst>
                <a:gd name="adj" fmla="val 10000"/>
              </a:avLst>
            </a:prstGeom>
            <a:solidFill>
              <a:srgbClr val="DEEBF7"/>
            </a:solidFill>
            <a:ln w="19050">
              <a:solidFill>
                <a:srgbClr val="253356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99" name="Rounded Rectangle 4"/>
            <p:cNvSpPr txBox="1"/>
            <p:nvPr/>
          </p:nvSpPr>
          <p:spPr>
            <a:xfrm>
              <a:off x="2823007" y="32622"/>
              <a:ext cx="1939609" cy="104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marR="0" lvl="0" indent="0" algn="ctr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α-</a:t>
              </a:r>
              <a:r>
                <a:rPr kumimoji="0" lang="en-US" sz="2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synuclein</a:t>
              </a: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overexpressing cells</a:t>
              </a: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962526" y="1444210"/>
            <a:ext cx="4176000" cy="369792"/>
            <a:chOff x="2790385" y="0"/>
            <a:chExt cx="2004853" cy="1113807"/>
          </a:xfrm>
        </p:grpSpPr>
        <p:sp>
          <p:nvSpPr>
            <p:cNvPr id="95" name="Rounded Rectangle 94"/>
            <p:cNvSpPr/>
            <p:nvPr/>
          </p:nvSpPr>
          <p:spPr>
            <a:xfrm>
              <a:off x="2790385" y="0"/>
              <a:ext cx="2004853" cy="1113807"/>
            </a:xfrm>
            <a:prstGeom prst="roundRect">
              <a:avLst>
                <a:gd name="adj" fmla="val 10000"/>
              </a:avLst>
            </a:prstGeom>
            <a:solidFill>
              <a:srgbClr val="DEEBF7"/>
            </a:solidFill>
            <a:ln w="19050">
              <a:solidFill>
                <a:srgbClr val="253356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96" name="Rounded Rectangle 4"/>
            <p:cNvSpPr txBox="1"/>
            <p:nvPr/>
          </p:nvSpPr>
          <p:spPr>
            <a:xfrm>
              <a:off x="2823007" y="32622"/>
              <a:ext cx="1939609" cy="104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marR="0" lvl="0" indent="0" algn="ctr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Regular SH-SY5Y</a:t>
              </a: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7388349" y="5051897"/>
            <a:ext cx="319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FN075 at 100 </a:t>
            </a:r>
            <a:r>
              <a:rPr kumimoji="0" lang="en-I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μm</a:t>
            </a:r>
            <a:r>
              <a:rPr kumimoji="0" lang="en-IE" sz="18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significantly reduce cell viability over 48 hrs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03832" y="5051897"/>
            <a:ext cx="31941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FN075 at 50 &amp; 100 </a:t>
            </a: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</a:t>
            </a:r>
            <a:r>
              <a:rPr kumimoji="0" lang="en-I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 significantly reduce cell viability over 48 hrs 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11" y="2001750"/>
            <a:ext cx="11278578" cy="3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308225" y="-216878"/>
            <a:ext cx="12688585" cy="617651"/>
            <a:chOff x="-308225" y="-216877"/>
            <a:chExt cx="12688585" cy="617650"/>
          </a:xfrm>
        </p:grpSpPr>
        <p:sp>
          <p:nvSpPr>
            <p:cNvPr id="4" name="Rectangle 3"/>
            <p:cNvSpPr/>
            <p:nvPr/>
          </p:nvSpPr>
          <p:spPr>
            <a:xfrm>
              <a:off x="-277402" y="-216877"/>
              <a:ext cx="12616665" cy="566198"/>
            </a:xfrm>
            <a:prstGeom prst="rect">
              <a:avLst/>
            </a:prstGeom>
            <a:gradFill flip="none" rotWithShape="1">
              <a:gsLst>
                <a:gs pos="0">
                  <a:srgbClr val="4A66AC">
                    <a:shade val="30000"/>
                    <a:satMod val="115000"/>
                  </a:srgbClr>
                </a:gs>
                <a:gs pos="50000">
                  <a:srgbClr val="4A66AC">
                    <a:shade val="67500"/>
                    <a:satMod val="115000"/>
                  </a:srgbClr>
                </a:gs>
                <a:gs pos="100000">
                  <a:srgbClr val="4A66AC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 w="12700" cap="flat" cmpd="sng" algn="ctr">
              <a:solidFill>
                <a:srgbClr val="4A66AC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308225" y="328773"/>
              <a:ext cx="12688585" cy="72000"/>
            </a:xfrm>
            <a:prstGeom prst="rect">
              <a:avLst/>
            </a:prstGeom>
            <a:solidFill>
              <a:srgbClr val="4A66AC">
                <a:lumMod val="20000"/>
                <a:lumOff val="80000"/>
              </a:srgbClr>
            </a:solidFill>
            <a:ln w="12700" cap="flat" cmpd="sng" algn="ctr">
              <a:solidFill>
                <a:srgbClr val="4A66AC">
                  <a:lumMod val="20000"/>
                  <a:lumOff val="8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35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AutoShape 6" descr="Vector ponder emoticon Stock Vector Image by ©yayayoyo #173773006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Title 1"/>
          <p:cNvSpPr txBox="1">
            <a:spLocks/>
          </p:cNvSpPr>
          <p:nvPr/>
        </p:nvSpPr>
        <p:spPr>
          <a:xfrm>
            <a:off x="838200" y="400774"/>
            <a:ext cx="10515600" cy="9535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Disaggregating compounds </a:t>
            </a:r>
            <a:r>
              <a:rPr kumimoji="0" lang="en-IE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cytocompatibility</a:t>
            </a:r>
            <a:r>
              <a:rPr kumimoji="0" lang="en-IE" sz="32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j-ea"/>
                <a:cs typeface="+mj-cs"/>
              </a:rPr>
              <a:t> </a:t>
            </a:r>
          </a:p>
        </p:txBody>
      </p:sp>
      <p:grpSp>
        <p:nvGrpSpPr>
          <p:cNvPr id="97" name="Group 96"/>
          <p:cNvGrpSpPr/>
          <p:nvPr/>
        </p:nvGrpSpPr>
        <p:grpSpPr>
          <a:xfrm>
            <a:off x="7069434" y="1309779"/>
            <a:ext cx="4176000" cy="369792"/>
            <a:chOff x="2790385" y="0"/>
            <a:chExt cx="2004853" cy="1113807"/>
          </a:xfrm>
        </p:grpSpPr>
        <p:sp>
          <p:nvSpPr>
            <p:cNvPr id="98" name="Rounded Rectangle 97"/>
            <p:cNvSpPr/>
            <p:nvPr/>
          </p:nvSpPr>
          <p:spPr>
            <a:xfrm>
              <a:off x="2790385" y="0"/>
              <a:ext cx="2004853" cy="1113807"/>
            </a:xfrm>
            <a:prstGeom prst="roundRect">
              <a:avLst>
                <a:gd name="adj" fmla="val 10000"/>
              </a:avLst>
            </a:prstGeom>
            <a:solidFill>
              <a:srgbClr val="DEEBF7"/>
            </a:solidFill>
            <a:ln w="19050">
              <a:solidFill>
                <a:srgbClr val="253356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99" name="Rounded Rectangle 4"/>
            <p:cNvSpPr txBox="1"/>
            <p:nvPr/>
          </p:nvSpPr>
          <p:spPr>
            <a:xfrm>
              <a:off x="2823007" y="32622"/>
              <a:ext cx="1939609" cy="104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marR="0" lvl="0" indent="0" algn="ctr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α-</a:t>
              </a:r>
              <a:r>
                <a:rPr kumimoji="0" lang="en-US" sz="2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synuclein</a:t>
              </a: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overexpressing cells</a:t>
              </a: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962526" y="1314554"/>
            <a:ext cx="4176000" cy="369792"/>
            <a:chOff x="2790385" y="0"/>
            <a:chExt cx="2004853" cy="1113807"/>
          </a:xfrm>
        </p:grpSpPr>
        <p:sp>
          <p:nvSpPr>
            <p:cNvPr id="95" name="Rounded Rectangle 94"/>
            <p:cNvSpPr/>
            <p:nvPr/>
          </p:nvSpPr>
          <p:spPr>
            <a:xfrm>
              <a:off x="2790385" y="0"/>
              <a:ext cx="2004853" cy="1113807"/>
            </a:xfrm>
            <a:prstGeom prst="roundRect">
              <a:avLst>
                <a:gd name="adj" fmla="val 10000"/>
              </a:avLst>
            </a:prstGeom>
            <a:solidFill>
              <a:srgbClr val="DEEBF7"/>
            </a:solidFill>
            <a:ln w="19050">
              <a:solidFill>
                <a:srgbClr val="253356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96" name="Rounded Rectangle 4"/>
            <p:cNvSpPr txBox="1"/>
            <p:nvPr/>
          </p:nvSpPr>
          <p:spPr>
            <a:xfrm>
              <a:off x="2823007" y="32622"/>
              <a:ext cx="1939609" cy="10485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marR="0" lvl="0" indent="0" algn="ctr" defTabSz="933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5335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Regular SH-SY5Y</a:t>
              </a: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501858" y="6250347"/>
            <a:ext cx="9188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Alamar</a:t>
            </a:r>
            <a:r>
              <a:rPr kumimoji="0" lang="en-I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35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blue assays were conducted to identify non-toxic concentrations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253356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12" y="1774659"/>
            <a:ext cx="11632176" cy="470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523</Words>
  <Application>Microsoft Office PowerPoint</Application>
  <PresentationFormat>Widescreen</PresentationFormat>
  <Paragraphs>96</Paragraphs>
  <Slides>12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Gill Sans MT</vt:lpstr>
      <vt:lpstr>1_Office Theme</vt:lpstr>
      <vt:lpstr>2_Office Theme</vt:lpstr>
      <vt:lpstr>Prism 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7</cp:revision>
  <dcterms:created xsi:type="dcterms:W3CDTF">2025-10-16T16:20:58Z</dcterms:created>
  <dcterms:modified xsi:type="dcterms:W3CDTF">2025-10-17T15:43:40Z</dcterms:modified>
</cp:coreProperties>
</file>